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2" r:id="rId11"/>
    <p:sldId id="260" r:id="rId12"/>
    <p:sldId id="261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9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ED03-43B5-4B78-BDDA-75CED56C8F64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05FF-4425-47B4-A8B0-C622342D4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ED03-43B5-4B78-BDDA-75CED56C8F64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05FF-4425-47B4-A8B0-C622342D4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ED03-43B5-4B78-BDDA-75CED56C8F64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05FF-4425-47B4-A8B0-C622342D4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ED03-43B5-4B78-BDDA-75CED56C8F64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05FF-4425-47B4-A8B0-C622342D4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ED03-43B5-4B78-BDDA-75CED56C8F64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05FF-4425-47B4-A8B0-C622342D4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ED03-43B5-4B78-BDDA-75CED56C8F64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05FF-4425-47B4-A8B0-C622342D4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ED03-43B5-4B78-BDDA-75CED56C8F64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05FF-4425-47B4-A8B0-C622342D4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ED03-43B5-4B78-BDDA-75CED56C8F64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05FF-4425-47B4-A8B0-C622342D4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ED03-43B5-4B78-BDDA-75CED56C8F64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05FF-4425-47B4-A8B0-C622342D4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ED03-43B5-4B78-BDDA-75CED56C8F64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05FF-4425-47B4-A8B0-C622342D4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ED03-43B5-4B78-BDDA-75CED56C8F64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05FF-4425-47B4-A8B0-C622342D4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FED03-43B5-4B78-BDDA-75CED56C8F64}" type="datetimeFigureOut">
              <a:rPr lang="en-US" smtClean="0"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105FF-4425-47B4-A8B0-C622342D49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Computational protein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 </a:t>
            </a:r>
            <a:r>
              <a:rPr lang="en-US" dirty="0" err="1" smtClean="0"/>
              <a:t>theorum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discrete set of all allowed</a:t>
            </a:r>
          </a:p>
          <a:p>
            <a:r>
              <a:rPr lang="en-US" dirty="0" smtClean="0"/>
              <a:t>conformers of each side-chain, called </a:t>
            </a:r>
            <a:r>
              <a:rPr lang="en-US" dirty="0" err="1" smtClean="0"/>
              <a:t>rotamers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Residues that form the boundary</a:t>
            </a:r>
          </a:p>
          <a:p>
            <a:r>
              <a:rPr lang="en-US" dirty="0" smtClean="0"/>
              <a:t>between the core and surface require a </a:t>
            </a:r>
            <a:r>
              <a:rPr lang="en-US" dirty="0" err="1" smtClean="0"/>
              <a:t>combi</a:t>
            </a:r>
            <a:r>
              <a:rPr lang="en-US" dirty="0" smtClean="0"/>
              <a:t>-</a:t>
            </a:r>
          </a:p>
          <a:p>
            <a:r>
              <a:rPr lang="en-US" dirty="0" smtClean="0"/>
              <a:t>nation of the core and the surface scoring </a:t>
            </a:r>
            <a:r>
              <a:rPr lang="en-US" dirty="0" err="1" smtClean="0"/>
              <a:t>func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tions</a:t>
            </a:r>
            <a:r>
              <a:rPr lang="en-US" dirty="0" smtClean="0"/>
              <a:t>. The algorithm considers both hydrophobic</a:t>
            </a:r>
          </a:p>
          <a:p>
            <a:r>
              <a:rPr lang="en-US" dirty="0" smtClean="0"/>
              <a:t>and hydrophilic amino acids at boundary pos-</a:t>
            </a:r>
          </a:p>
          <a:p>
            <a:r>
              <a:rPr lang="en-US" dirty="0" err="1" smtClean="0"/>
              <a:t>itions</a:t>
            </a:r>
            <a:r>
              <a:rPr lang="en-US" dirty="0" smtClean="0"/>
              <a:t>, while core positions are restricted to hydro-</a:t>
            </a:r>
          </a:p>
          <a:p>
            <a:r>
              <a:rPr lang="en-US" dirty="0" smtClean="0"/>
              <a:t>phobic amino acids and surface positions are</a:t>
            </a:r>
          </a:p>
          <a:p>
            <a:r>
              <a:rPr lang="en-US" dirty="0" smtClean="0"/>
              <a:t>restricted to hydrophilic amino acids.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0325" y="2272506"/>
            <a:ext cx="394335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7321" y="1600200"/>
            <a:ext cx="598935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724400" y="6324600"/>
            <a:ext cx="29525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http://www.bmsc.washington.edu/WimHol/</a:t>
            </a:r>
            <a:endParaRPr 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</a:t>
            </a:r>
            <a:r>
              <a:rPr lang="en-US" sz="3200" dirty="0" smtClean="0"/>
              <a:t>easons to pursue the goal of protein design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medicine and industry, the ability to precisely engineer protein hormones and enzymes to perform existing functions under a wider range of conditions, or to perform entirely new functions, </a:t>
            </a:r>
            <a:endParaRPr lang="en-US" dirty="0"/>
          </a:p>
          <a:p>
            <a:r>
              <a:rPr lang="en-US" dirty="0" smtClean="0"/>
              <a:t>knowledge obtained is likely to be linked to a more complete understanding of the forces underlying protein folding, enabling more rapid interpretation of the </a:t>
            </a:r>
            <a:r>
              <a:rPr lang="en-US" dirty="0" err="1" smtClean="0"/>
              <a:t>wealthof</a:t>
            </a:r>
            <a:r>
              <a:rPr lang="en-US" dirty="0" smtClean="0"/>
              <a:t> genomic information being amassed.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Currently, attention is focused on redesigning portions of proteins to insert particular motifs, increase stability or modify function.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Engineering of metal-binding centers</a:t>
            </a:r>
          </a:p>
          <a:p>
            <a:pPr lvl="1"/>
            <a:r>
              <a:rPr lang="en-US" dirty="0" smtClean="0"/>
              <a:t>introduction of disulfide bonds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design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Energy expression</a:t>
            </a:r>
          </a:p>
          <a:p>
            <a:pPr lvl="1"/>
            <a:r>
              <a:rPr lang="en-US" dirty="0" smtClean="0"/>
              <a:t>Atomistic protein design requires an energy expression or force-field to rank the desirability of each amino acid sequence for a particular backbone structure. </a:t>
            </a:r>
          </a:p>
          <a:p>
            <a:r>
              <a:rPr lang="en-US" dirty="0" smtClean="0"/>
              <a:t>Energy minimization</a:t>
            </a:r>
          </a:p>
          <a:p>
            <a:pPr lvl="1"/>
            <a:r>
              <a:rPr lang="en-US" dirty="0" smtClean="0"/>
              <a:t>the energy of every possible sequence is calculated using the energy expression, and the lowest energy sequence is reported</a:t>
            </a:r>
          </a:p>
          <a:p>
            <a:pPr lvl="1"/>
            <a:r>
              <a:rPr lang="en-US" dirty="0" smtClean="0"/>
              <a:t>Various possibility for the same structure </a:t>
            </a:r>
          </a:p>
          <a:p>
            <a:pPr lvl="1"/>
            <a:r>
              <a:rPr lang="en-US" dirty="0" smtClean="0"/>
              <a:t>Search algorithm </a:t>
            </a:r>
          </a:p>
          <a:p>
            <a:pPr lvl="2"/>
            <a:r>
              <a:rPr lang="en-US" dirty="0" smtClean="0"/>
              <a:t>mean-field approaches</a:t>
            </a:r>
          </a:p>
          <a:p>
            <a:pPr lvl="2"/>
            <a:r>
              <a:rPr lang="en-US" dirty="0" smtClean="0"/>
              <a:t>Monte Carlo techniques</a:t>
            </a:r>
          </a:p>
          <a:p>
            <a:pPr lvl="2"/>
            <a:r>
              <a:rPr lang="en-US" dirty="0" smtClean="0"/>
              <a:t>neural networks</a:t>
            </a:r>
          </a:p>
          <a:p>
            <a:pPr lvl="2"/>
            <a:r>
              <a:rPr lang="en-US" dirty="0" smtClean="0"/>
              <a:t>genetic algorithms</a:t>
            </a:r>
          </a:p>
          <a:p>
            <a:pPr lvl="2"/>
            <a:r>
              <a:rPr lang="en-US" dirty="0" smtClean="0"/>
              <a:t>dead-end elimination</a:t>
            </a:r>
          </a:p>
          <a:p>
            <a:pPr lvl="2"/>
            <a:r>
              <a:rPr lang="en-US" dirty="0" smtClean="0"/>
              <a:t>branch-and-terminate</a:t>
            </a:r>
          </a:p>
          <a:p>
            <a:pPr lvl="1"/>
            <a:r>
              <a:rPr lang="en-US" dirty="0" smtClean="0"/>
              <a:t>The use of dead end elimination to design the complete sequence for a small protein motif and the use of genetic and mean-field algorithms to design hydrophobic cores for proteins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Discretization</a:t>
            </a:r>
            <a:r>
              <a:rPr lang="en-US" dirty="0" smtClean="0"/>
              <a:t> of </a:t>
            </a:r>
            <a:r>
              <a:rPr lang="en-US" dirty="0" err="1" smtClean="0"/>
              <a:t>sidechain</a:t>
            </a:r>
            <a:r>
              <a:rPr lang="en-US" dirty="0" smtClean="0"/>
              <a:t> conformations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err="1" smtClean="0"/>
              <a:t>discretization</a:t>
            </a:r>
            <a:r>
              <a:rPr lang="en-US" dirty="0" smtClean="0"/>
              <a:t> is necessary for some </a:t>
            </a:r>
            <a:r>
              <a:rPr lang="en-US" dirty="0" err="1" smtClean="0"/>
              <a:t>effi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cient</a:t>
            </a:r>
            <a:r>
              <a:rPr lang="en-US" dirty="0" smtClean="0"/>
              <a:t> search algorithms to be applicable — in particular,</a:t>
            </a:r>
          </a:p>
          <a:p>
            <a:r>
              <a:rPr lang="en-US" dirty="0" smtClean="0"/>
              <a:t>the dead-end elimination theorem.</a:t>
            </a:r>
          </a:p>
          <a:p>
            <a:r>
              <a:rPr lang="en-US" dirty="0" err="1" smtClean="0"/>
              <a:t>Discretization</a:t>
            </a:r>
            <a:r>
              <a:rPr lang="en-US" dirty="0" smtClean="0"/>
              <a:t> of the </a:t>
            </a:r>
            <a:r>
              <a:rPr lang="en-US" dirty="0" err="1" smtClean="0"/>
              <a:t>sidechain</a:t>
            </a:r>
            <a:r>
              <a:rPr lang="en-US" dirty="0" smtClean="0"/>
              <a:t> conformations increases the</a:t>
            </a:r>
          </a:p>
          <a:p>
            <a:r>
              <a:rPr lang="en-US" dirty="0" smtClean="0"/>
              <a:t>likelihood of ‘false negative’ results.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Residue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reductionist approach to protein design, in which subsets</a:t>
            </a:r>
          </a:p>
          <a:p>
            <a:r>
              <a:rPr lang="en-US" dirty="0" smtClean="0"/>
              <a:t>of a protein are designed independently, has proven fruit-</a:t>
            </a:r>
          </a:p>
          <a:p>
            <a:r>
              <a:rPr lang="en-US" dirty="0" err="1" smtClean="0"/>
              <a:t>ful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energy expression </a:t>
            </a:r>
            <a:r>
              <a:rPr lang="en-US" dirty="0" err="1" smtClean="0"/>
              <a:t>rele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err="1" smtClean="0"/>
              <a:t>vant</a:t>
            </a:r>
            <a:r>
              <a:rPr lang="en-US" dirty="0" smtClean="0"/>
              <a:t> to the core, surface and boundary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core</a:t>
            </a:r>
          </a:p>
          <a:p>
            <a:pPr lvl="1"/>
            <a:r>
              <a:rPr lang="en-US" dirty="0" smtClean="0"/>
              <a:t>When the protein backbone is significantly different from the model backbone, the model can no longer accurately predict the stability of the protein, and there may cease to be a single stable folded state.</a:t>
            </a:r>
          </a:p>
          <a:p>
            <a:pPr lvl="1"/>
            <a:r>
              <a:rPr lang="en-US" dirty="0" smtClean="0"/>
              <a:t>The optimal value of α was found to be 90%, implying that a slight over-packing of hydrophobic residues in the core can actually stabilize a designed protein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surface</a:t>
            </a:r>
          </a:p>
          <a:p>
            <a:pPr lvl="1"/>
            <a:r>
              <a:rPr lang="en-US" dirty="0" smtClean="0"/>
              <a:t>With the successful redesign of a range of protein cores, it is</a:t>
            </a:r>
          </a:p>
          <a:p>
            <a:pPr lvl="1"/>
            <a:r>
              <a:rPr lang="en-US" dirty="0" smtClean="0"/>
              <a:t>natural to consider the redesign of protein surfaces.</a:t>
            </a:r>
          </a:p>
          <a:p>
            <a:r>
              <a:rPr lang="en-US" dirty="0" smtClean="0"/>
              <a:t>The boundary</a:t>
            </a:r>
          </a:p>
          <a:p>
            <a:pPr lvl="1"/>
            <a:r>
              <a:rPr lang="en-US" dirty="0" smtClean="0"/>
              <a:t>Just four boundary-site mutations in the 56-residue</a:t>
            </a:r>
          </a:p>
          <a:p>
            <a:pPr lvl="1"/>
            <a:r>
              <a:rPr lang="en-US" dirty="0" smtClean="0"/>
              <a:t>GΒ1 improve the stability from 3.3 kcal/mol to</a:t>
            </a:r>
          </a:p>
          <a:p>
            <a:pPr lvl="1"/>
            <a:r>
              <a:rPr lang="en-US" dirty="0" smtClean="0"/>
              <a:t>7.1 kcal/mol at 50°C, converting a </a:t>
            </a:r>
            <a:r>
              <a:rPr lang="en-US" dirty="0" err="1" smtClean="0"/>
              <a:t>mesophilic</a:t>
            </a:r>
            <a:r>
              <a:rPr lang="en-US" dirty="0" smtClean="0"/>
              <a:t> protein</a:t>
            </a:r>
          </a:p>
          <a:p>
            <a:pPr lvl="1"/>
            <a:r>
              <a:rPr lang="en-US" dirty="0" smtClean="0"/>
              <a:t>into a </a:t>
            </a:r>
            <a:r>
              <a:rPr lang="en-US" dirty="0" err="1" smtClean="0"/>
              <a:t>hyperthermophilic</a:t>
            </a:r>
            <a:r>
              <a:rPr lang="en-US" dirty="0" smtClean="0"/>
              <a:t> protein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Backbone</a:t>
            </a:r>
          </a:p>
          <a:p>
            <a:r>
              <a:rPr lang="en-US" dirty="0" smtClean="0"/>
              <a:t>Most atomistic protein design efforts require a fixed back-</a:t>
            </a:r>
          </a:p>
          <a:p>
            <a:r>
              <a:rPr lang="en-US" dirty="0" smtClean="0"/>
              <a:t>bone. The calculation is performed under the assumption</a:t>
            </a:r>
          </a:p>
          <a:p>
            <a:r>
              <a:rPr lang="en-US" dirty="0" smtClean="0"/>
              <a:t>that the target backbone is precisely the backbone that</a:t>
            </a:r>
          </a:p>
          <a:p>
            <a:r>
              <a:rPr lang="en-US" dirty="0" smtClean="0"/>
              <a:t>will be achieved by the computed sequence. Fortunately,</a:t>
            </a:r>
          </a:p>
          <a:p>
            <a:r>
              <a:rPr lang="en-US" dirty="0" smtClean="0"/>
              <a:t>alterations in the backbone do not necessarily lead to</a:t>
            </a:r>
          </a:p>
          <a:p>
            <a:r>
              <a:rPr lang="en-US" dirty="0" smtClean="0"/>
              <a:t>large changes in the accessible sequence space 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169317</TotalTime>
  <Words>528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Computational protein design</vt:lpstr>
      <vt:lpstr>Reasons to pursue the goal of protein design</vt:lpstr>
      <vt:lpstr>Current</vt:lpstr>
      <vt:lpstr>protein design cycle</vt:lpstr>
      <vt:lpstr>Discretization of sidechain conformations</vt:lpstr>
      <vt:lpstr>Residue classification</vt:lpstr>
      <vt:lpstr>energy expression rele- vant to the core, surface and boundary</vt:lpstr>
      <vt:lpstr>Slide 8</vt:lpstr>
      <vt:lpstr>Slide 9</vt:lpstr>
      <vt:lpstr>DEE theorum 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protein design</dc:title>
  <dc:creator>Gaurav</dc:creator>
  <cp:lastModifiedBy>Gaurav</cp:lastModifiedBy>
  <cp:revision>128</cp:revision>
  <dcterms:created xsi:type="dcterms:W3CDTF">2011-02-08T19:10:38Z</dcterms:created>
  <dcterms:modified xsi:type="dcterms:W3CDTF">2011-02-10T09:17:54Z</dcterms:modified>
</cp:coreProperties>
</file>